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38FB-064A-47A3-B0F7-DE825FF98A6F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68EC-60C3-48A4-9D46-E90060A2B1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676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38FB-064A-47A3-B0F7-DE825FF98A6F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68EC-60C3-48A4-9D46-E90060A2B1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647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38FB-064A-47A3-B0F7-DE825FF98A6F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68EC-60C3-48A4-9D46-E90060A2B1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319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38FB-064A-47A3-B0F7-DE825FF98A6F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68EC-60C3-48A4-9D46-E90060A2B1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34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38FB-064A-47A3-B0F7-DE825FF98A6F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68EC-60C3-48A4-9D46-E90060A2B1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67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38FB-064A-47A3-B0F7-DE825FF98A6F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68EC-60C3-48A4-9D46-E90060A2B1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254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38FB-064A-47A3-B0F7-DE825FF98A6F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68EC-60C3-48A4-9D46-E90060A2B1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69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38FB-064A-47A3-B0F7-DE825FF98A6F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68EC-60C3-48A4-9D46-E90060A2B1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59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38FB-064A-47A3-B0F7-DE825FF98A6F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68EC-60C3-48A4-9D46-E90060A2B1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763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38FB-064A-47A3-B0F7-DE825FF98A6F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68EC-60C3-48A4-9D46-E90060A2B1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37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38FB-064A-47A3-B0F7-DE825FF98A6F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68EC-60C3-48A4-9D46-E90060A2B1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549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638FB-064A-47A3-B0F7-DE825FF98A6F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168EC-60C3-48A4-9D46-E90060A2B1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757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99508" y="330427"/>
            <a:ext cx="9144000" cy="665616"/>
          </a:xfrm>
        </p:spPr>
        <p:txBody>
          <a:bodyPr>
            <a:normAutofit/>
          </a:bodyPr>
          <a:lstStyle/>
          <a:p>
            <a:r>
              <a:rPr lang="it-IT" sz="3200" dirty="0" smtClean="0"/>
              <a:t>Potestà esclusiva: «grandi riforme», un test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4979" y="1077687"/>
            <a:ext cx="10972800" cy="5396592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"(I)l limite delle norme fondamentali delle riforme economico-sociali si caratterizza sotto un triplice profilo: a) si deve trattare di norme legislative dello Stato che - in corrispondenza del contenuto, della motivazione politico-sociale e degli scopi che si prefiggono - presentino un </a:t>
            </a:r>
            <a:r>
              <a:rPr lang="it-IT" b="1" dirty="0" smtClean="0">
                <a:solidFill>
                  <a:srgbClr val="FF0000"/>
                </a:solidFill>
              </a:rPr>
              <a:t>carattere riformatore</a:t>
            </a:r>
            <a:r>
              <a:rPr lang="it-IT" dirty="0" smtClean="0"/>
              <a:t>, diretto ad incidere significativamente nel tessuto normativo dell'ordinamento giuridico o nella vita della nostra comunità giuridica nazionale (...); b) le stesse leggi, tenuto conto della tavola di valori costituzionali, devono avere ad oggetto settori o beni della vita economico-sociale di </a:t>
            </a:r>
            <a:r>
              <a:rPr lang="it-IT" b="1" dirty="0" smtClean="0">
                <a:solidFill>
                  <a:srgbClr val="FF0000"/>
                </a:solidFill>
              </a:rPr>
              <a:t>rilevante importanza</a:t>
            </a:r>
            <a:r>
              <a:rPr lang="it-IT" dirty="0" smtClean="0"/>
              <a:t>, ...; c) si deve trattare, inoltre, di "norme fondamentali", vale a dire della posizione di norme-principio o della disciplina di istituti giuridici - nonché delle norme legate con queste da un rapporto di </a:t>
            </a:r>
            <a:r>
              <a:rPr lang="it-IT" dirty="0" err="1" smtClean="0"/>
              <a:t>coessenzialità</a:t>
            </a:r>
            <a:r>
              <a:rPr lang="it-IT" dirty="0" smtClean="0"/>
              <a:t> o di necessaria integrazione - che rispondano complessivamente ad un </a:t>
            </a:r>
            <a:r>
              <a:rPr lang="it-IT" b="1" dirty="0" smtClean="0">
                <a:solidFill>
                  <a:srgbClr val="FF0000"/>
                </a:solidFill>
              </a:rPr>
              <a:t>interesse unitario</a:t>
            </a:r>
            <a:r>
              <a:rPr lang="it-IT" dirty="0" smtClean="0"/>
              <a:t> ed esigano, pertanto, un'attuazione su tutto il territorio nazionale (...) e che, in ogni caso, lascino alle regioni, nelle materie di propria competenza, uno </a:t>
            </a:r>
            <a:r>
              <a:rPr lang="it-IT" b="1" dirty="0" smtClean="0">
                <a:solidFill>
                  <a:srgbClr val="FF0000"/>
                </a:solidFill>
              </a:rPr>
              <a:t>spazio normativo sufficiente </a:t>
            </a:r>
            <a:r>
              <a:rPr lang="it-IT" dirty="0" smtClean="0"/>
              <a:t>ad adattare alle proprie peculiarità locali i princìpi e gli istituti introdotti dalle leggi nazionali di riforma": questo è il "test" enunciato dalla sent. 1033/1988.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84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99508" y="330427"/>
            <a:ext cx="9144000" cy="665616"/>
          </a:xfrm>
        </p:spPr>
        <p:txBody>
          <a:bodyPr>
            <a:normAutofit/>
          </a:bodyPr>
          <a:lstStyle/>
          <a:p>
            <a:r>
              <a:rPr lang="it-IT" sz="3200" dirty="0" smtClean="0"/>
              <a:t>….e la sua applicazione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4979" y="1077687"/>
            <a:ext cx="10972800" cy="539659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Sono stati riconosciuti come "grandi riforme": l'espropriazione con indennizzo della proprietà terriera (sent. 49/1961); le regole di formazione e di attuazione del piano generale degli acquedotti (sent. 4/1964); la nazionalizzazione delle imprese energetiche (13/1964) e i relativi atti esecutivi (sent. 79/1966, 118/1966, 91/1967); la riorganizzazione degli enti di riforma fondiaria in Sardegna (sent. 37/1966); il piano quinquennale per l'edilizia scolastica ed universitaria (92/1968); la perequazione di trattamento per l'applicazione della "scala mobile" (sent. 45/1978); le norme sull' espropriazione e sull'utilizzazione dei suoli delle leggi 865/1971 e 10/1977 (sent. 13/1980; v. anche sent. 623/1988); la legge quadro per il pubblico impiego (sent. 219/1984 e 493/1991); la legge "</a:t>
            </a:r>
            <a:r>
              <a:rPr lang="it-IT" dirty="0" err="1" smtClean="0"/>
              <a:t>Galasso</a:t>
            </a:r>
            <a:r>
              <a:rPr lang="it-IT" dirty="0" smtClean="0"/>
              <a:t>" (sent. 151/1986 e 437/1991); la riforma sanitaria e il relativo principio del concorso nella spesa sanitaria (sent. 296/1986); l'istituzione (e la composizione) del collegio dei revisori dei conti nelle USL e, più in generale, il regime di controlli a cui esse sono sottoposte dalla legge 181/1982 (sent. 107/1987 e 385/1991); le disposizioni transitorie in attesa della riforma della "riforma sanitaria" (sent. 274/1988 e 1011/1988) e quelle di riforma delle USL (sent. 386/1991); il regime di assicurazione obbligatoria per la responsabilità civile derivante dalla circolazione di veicoli e natanti (sent. 634/1988); gli interventi per l'innovazione tecnologica (e quelli collegati, qualificati dalla Corte come "normazione generale sulla programmazione economica": sent. 796/1988); i princìpi della vecchia legge quadro sulla caccia (sent. 1002/1988 e 577/1990); il </a:t>
            </a:r>
            <a:r>
              <a:rPr lang="it-IT" smtClean="0"/>
              <a:t>principio del </a:t>
            </a:r>
            <a:r>
              <a:rPr lang="it-IT" dirty="0" smtClean="0"/>
              <a:t>silenzio-assenso in materia urbanistica e le relative eccezioni (sent. 1033/1988); la legge di ratifica del Trattato sulla protezione degli uccelli (sent. 124/1990).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31875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Potestà esclusiva: «grandi riforme», un test</vt:lpstr>
      <vt:lpstr>….e la sua applicazione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Potestà esclusiva: «grandi riforme», un test</dc:title>
  <dc:creator>roberto bin</dc:creator>
  <cp:lastModifiedBy>roberto bin</cp:lastModifiedBy>
  <cp:revision>1</cp:revision>
  <dcterms:created xsi:type="dcterms:W3CDTF">2019-03-04T10:39:50Z</dcterms:created>
  <dcterms:modified xsi:type="dcterms:W3CDTF">2019-03-04T10:40:34Z</dcterms:modified>
</cp:coreProperties>
</file>